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sldIdLst>
    <p:sldId id="257" r:id="rId2"/>
    <p:sldId id="259" r:id="rId3"/>
    <p:sldId id="260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835" autoAdjust="0"/>
    <p:restoredTop sz="86999" autoAdjust="0"/>
  </p:normalViewPr>
  <p:slideViewPr>
    <p:cSldViewPr>
      <p:cViewPr varScale="1">
        <p:scale>
          <a:sx n="64" d="100"/>
          <a:sy n="64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159B92-C30F-4DE4-BC4F-64BCDCD5B38D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6942AE-76AD-4B10-AED1-C0AE91A523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EE3CFB-A9DF-45C0-A873-DC091ACBB85D}" type="slidenum">
              <a:rPr lang="en-US"/>
              <a:pPr/>
              <a:t>1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42AE-76AD-4B10-AED1-C0AE91A5231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Here is a</a:t>
            </a:r>
            <a:r>
              <a:rPr lang="en-US" baseline="0" dirty="0" smtClean="0"/>
              <a:t> figure showing the current situation of mobile device based human centric sensing. Current technologies enable several sensors and transceivers to be built in to a mobile device , such as acc…. On the higher layer, people are designing a huge amount of useful applications based on mobile sensing such as health monitoring, … </a:t>
            </a:r>
          </a:p>
          <a:p>
            <a:pPr>
              <a:spcBef>
                <a:spcPct val="0"/>
              </a:spcBef>
            </a:pPr>
            <a:endParaRPr lang="en-US" baseline="0" dirty="0" smtClean="0"/>
          </a:p>
          <a:p>
            <a:pPr>
              <a:spcBef>
                <a:spcPct val="0"/>
              </a:spcBef>
            </a:pPr>
            <a:r>
              <a:rPr lang="en-US" baseline="0" dirty="0" smtClean="0"/>
              <a:t>However the ultimate bottleneck is the limit amount of mobile device battery capacity.</a:t>
            </a:r>
          </a:p>
          <a:p>
            <a:pPr>
              <a:spcBef>
                <a:spcPct val="0"/>
              </a:spcBef>
            </a:pPr>
            <a:endParaRPr lang="en-US" baseline="0" dirty="0" smtClean="0"/>
          </a:p>
          <a:p>
            <a:pPr>
              <a:spcBef>
                <a:spcPct val="0"/>
              </a:spcBef>
            </a:pPr>
            <a:r>
              <a:rPr lang="en-US" baseline="0" dirty="0" smtClean="0"/>
              <a:t>It is critical in such applications that sensors need to be managed intelligently to maintain device lifetime.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42AE-76AD-4B10-AED1-C0AE91A5231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2. A .. Policy that samples user context information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42AE-76AD-4B10-AED1-C0AE91A5231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Mention</a:t>
            </a:r>
            <a:r>
              <a:rPr lang="en-US" baseline="0" dirty="0" smtClean="0"/>
              <a:t> the tradeoff and say the goal is to identify the tradeoff and find a policy that achieve good tradeoff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26574-4AB9-40D4-BF7D-33A6CB8049E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26574-4AB9-40D4-BF7D-33A6CB8049E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our mechanism, the most likely user state maximizes the probability of..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42AE-76AD-4B10-AED1-C0AE91A5231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26574-4AB9-40D4-BF7D-33A6CB8049E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Finally compare percentages</a:t>
            </a:r>
            <a:r>
              <a:rPr lang="en-US" baseline="0" dirty="0" smtClean="0"/>
              <a:t> of incorrect estimations </a:t>
            </a:r>
            <a:r>
              <a:rPr lang="en-US" baseline="0" dirty="0" err="1" smtClean="0"/>
              <a:t>vs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groud</a:t>
            </a:r>
            <a:r>
              <a:rPr lang="en-US" baseline="0" dirty="0" smtClean="0"/>
              <a:t> truth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42AE-76AD-4B10-AED1-C0AE91A5231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dirty="0" smtClean="0"/>
              <a:t>Error decreases as energy</a:t>
            </a:r>
            <a:r>
              <a:rPr lang="en-US" baseline="0" dirty="0" smtClean="0"/>
              <a:t> increases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Characteristic s are different for different matrices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Best tradeoff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42AE-76AD-4B10-AED1-C0AE91A5231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3A658-5709-42E6-B298-F455C50F42B5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A979C0C-4F39-47C1-BC7F-D71BBB78D0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3A658-5709-42E6-B298-F455C50F42B5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79C0C-4F39-47C1-BC7F-D71BBB78D0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3A658-5709-42E6-B298-F455C50F42B5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79C0C-4F39-47C1-BC7F-D71BBB78D0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3A658-5709-42E6-B298-F455C50F42B5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79C0C-4F39-47C1-BC7F-D71BBB78D0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3A658-5709-42E6-B298-F455C50F42B5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A979C0C-4F39-47C1-BC7F-D71BBB78D0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3A658-5709-42E6-B298-F455C50F42B5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79C0C-4F39-47C1-BC7F-D71BBB78D0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3A658-5709-42E6-B298-F455C50F42B5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79C0C-4F39-47C1-BC7F-D71BBB78D0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3A658-5709-42E6-B298-F455C50F42B5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79C0C-4F39-47C1-BC7F-D71BBB78D0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3A658-5709-42E6-B298-F455C50F42B5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79C0C-4F39-47C1-BC7F-D71BBB78D0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3A658-5709-42E6-B298-F455C50F42B5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79C0C-4F39-47C1-BC7F-D71BBB78D0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3A658-5709-42E6-B298-F455C50F42B5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A979C0C-4F39-47C1-BC7F-D71BBB78D0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323A658-5709-42E6-B298-F455C50F42B5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A979C0C-4F39-47C1-BC7F-D71BBB78D0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anrg.usc.edu/" TargetMode="External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gif"/><Relationship Id="rId5" Type="http://schemas.openxmlformats.org/officeDocument/2006/relationships/image" Target="../media/image14.png"/><Relationship Id="rId10" Type="http://schemas.openxmlformats.org/officeDocument/2006/relationships/image" Target="../media/image19.gif"/><Relationship Id="rId4" Type="http://schemas.openxmlformats.org/officeDocument/2006/relationships/image" Target="../media/image13.png"/><Relationship Id="rId9" Type="http://schemas.openxmlformats.org/officeDocument/2006/relationships/image" Target="../media/image18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733800"/>
            <a:ext cx="8915400" cy="2133600"/>
          </a:xfrm>
        </p:spPr>
        <p:txBody>
          <a:bodyPr/>
          <a:lstStyle/>
          <a:p>
            <a:r>
              <a:rPr lang="en-US" sz="2000" b="0" dirty="0" smtClean="0">
                <a:latin typeface="Arial" pitchFamily="34" charset="0"/>
                <a:cs typeface="Arial" pitchFamily="34" charset="0"/>
              </a:rPr>
              <a:t>Yi Wang, </a:t>
            </a:r>
            <a:r>
              <a:rPr lang="en-US" sz="2000" b="0" dirty="0" err="1" smtClean="0">
                <a:latin typeface="Arial" pitchFamily="34" charset="0"/>
                <a:cs typeface="Arial" pitchFamily="34" charset="0"/>
              </a:rPr>
              <a:t>Bhaskar</a:t>
            </a:r>
            <a:r>
              <a:rPr lang="en-US" sz="20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 smtClean="0">
                <a:latin typeface="Arial" pitchFamily="34" charset="0"/>
                <a:cs typeface="Arial" pitchFamily="34" charset="0"/>
              </a:rPr>
              <a:t>Krishnamachari</a:t>
            </a:r>
            <a:r>
              <a:rPr lang="en-US" sz="2000" b="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000" b="0" dirty="0" smtClean="0">
                <a:latin typeface="Arial" pitchFamily="34" charset="0"/>
                <a:cs typeface="Arial" pitchFamily="34" charset="0"/>
              </a:rPr>
              <a:t> Qing Zhao, and </a:t>
            </a:r>
            <a:r>
              <a:rPr lang="en-US" sz="2000" b="0" dirty="0" err="1" smtClean="0">
                <a:latin typeface="Arial" pitchFamily="34" charset="0"/>
                <a:cs typeface="Arial" pitchFamily="34" charset="0"/>
              </a:rPr>
              <a:t>Murali</a:t>
            </a:r>
            <a:r>
              <a:rPr lang="en-US" sz="20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 smtClean="0">
                <a:latin typeface="Arial" pitchFamily="34" charset="0"/>
                <a:cs typeface="Arial" pitchFamily="34" charset="0"/>
              </a:rPr>
              <a:t>Annavaram</a:t>
            </a:r>
            <a:endParaRPr lang="en-US" sz="2000" b="0" baseline="30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3C61-9EC6-4447-B4DF-61DA78695EA1}" type="slidenum">
              <a:rPr lang="en-US">
                <a:latin typeface="Arial" pitchFamily="34" charset="0"/>
                <a:cs typeface="Arial" pitchFamily="34" charset="0"/>
              </a:rPr>
              <a:pPr/>
              <a:t>1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600200"/>
            <a:ext cx="8686800" cy="1622425"/>
          </a:xfrm>
        </p:spPr>
        <p:txBody>
          <a:bodyPr/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The Tradeoff between Energy Efficiency and User State Estimation Accuracy in Mobile Sensing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200" y="4826675"/>
            <a:ext cx="6019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Ming </a:t>
            </a:r>
            <a:r>
              <a:rPr lang="en-US" sz="18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Hsieh Department of Electrical Engineering</a:t>
            </a:r>
          </a:p>
          <a:p>
            <a:r>
              <a:rPr lang="en-US" sz="18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University of Southern </a:t>
            </a:r>
            <a:r>
              <a:rPr lang="en-US" sz="18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California</a:t>
            </a:r>
          </a:p>
          <a:p>
            <a:r>
              <a:rPr lang="en-US" sz="18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Department of Electrical and Computer Engineering</a:t>
            </a:r>
          </a:p>
          <a:p>
            <a:r>
              <a:rPr lang="en-US" sz="18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University of California, Davis</a:t>
            </a:r>
          </a:p>
          <a:p>
            <a:endParaRPr lang="en-US" sz="18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81800" y="62484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aseline="30000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MobiCase</a:t>
            </a:r>
            <a:r>
              <a:rPr lang="en-US" sz="1800" baseline="30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‘09</a:t>
            </a:r>
          </a:p>
          <a:p>
            <a:r>
              <a:rPr lang="en-US" sz="1800" baseline="30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October 26, 2009</a:t>
            </a:r>
            <a:endParaRPr lang="en-US" sz="1800" baseline="300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9A5D7-388B-4900-A75F-635852662674}" type="slidenum">
              <a:rPr lang="en-US">
                <a:latin typeface="Arial" pitchFamily="34" charset="0"/>
                <a:cs typeface="Arial" pitchFamily="34" charset="0"/>
              </a:rPr>
              <a:pPr/>
              <a:t>10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684" name="Text Box 4"/>
          <p:cNvSpPr txBox="1">
            <a:spLocks noGrp="1" noChangeArrowheads="1"/>
          </p:cNvSpPr>
          <p:nvPr>
            <p:ph sz="quarter" idx="1"/>
          </p:nvPr>
        </p:nvSpPr>
        <p:spPr>
          <a:xfrm>
            <a:off x="381000" y="1295400"/>
            <a:ext cx="8610600" cy="5257800"/>
          </a:xfrm>
          <a:noFill/>
          <a:ln/>
        </p:spPr>
        <p:txBody>
          <a:bodyPr/>
          <a:lstStyle/>
          <a:p>
            <a:r>
              <a:rPr lang="en-US" sz="2400" b="0" dirty="0" smtClean="0">
                <a:latin typeface="Arial" pitchFamily="34" charset="0"/>
                <a:cs typeface="Arial" pitchFamily="34" charset="0"/>
              </a:rPr>
              <a:t>Expected sequence estimation error vs. Expected energy consumption</a:t>
            </a:r>
          </a:p>
          <a:p>
            <a:r>
              <a:rPr lang="en-US" sz="2400" b="0" dirty="0" smtClean="0">
                <a:latin typeface="Arial" pitchFamily="34" charset="0"/>
                <a:cs typeface="Arial" pitchFamily="34" charset="0"/>
              </a:rPr>
              <a:t>Analytical 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sz="2400" b="0" dirty="0" smtClean="0"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sz="2400" b="0" dirty="0" smtClean="0"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sz="2400" b="0" dirty="0" smtClean="0"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Error range: [0, 1]</a:t>
            </a:r>
            <a:endParaRPr lang="en-US" sz="2400" b="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498534"/>
            <a:ext cx="3916377" cy="3140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" descr="C:\Documents and Settings\Yi\Desktop\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2474380"/>
            <a:ext cx="4191000" cy="3164146"/>
          </a:xfrm>
          <a:prstGeom prst="rect">
            <a:avLst/>
          </a:prstGeom>
          <a:noFill/>
        </p:spPr>
      </p:pic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914400" y="381000"/>
            <a:ext cx="7467600" cy="838200"/>
          </a:xfrm>
          <a:prstGeom prst="rect">
            <a:avLst/>
          </a:prstGeom>
        </p:spPr>
        <p:txBody>
          <a:bodyPr bIns="91440" anchor="b" anchorCtr="0">
            <a:noAutofit/>
          </a:bodyPr>
          <a:lstStyle/>
          <a:p>
            <a:pPr lvl="0">
              <a:spcBef>
                <a:spcPct val="0"/>
              </a:spcBef>
            </a:pPr>
            <a:r>
              <a:rPr lang="en-US" sz="3600" dirty="0" smtClean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Result: Method 2</a:t>
            </a:r>
            <a:endParaRPr lang="en-US" sz="3600" dirty="0">
              <a:solidFill>
                <a:schemeClr val="tx2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>
          <a:xfrm>
            <a:off x="4572000" y="2057400"/>
            <a:ext cx="4114800" cy="685800"/>
          </a:xfrm>
          <a:prstGeom prst="rect">
            <a:avLst/>
          </a:prstGeom>
          <a:noFill/>
          <a:ln/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Simulation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9A5D7-388B-4900-A75F-635852662674}" type="slidenum">
              <a:rPr lang="en-US">
                <a:latin typeface="Arial" pitchFamily="34" charset="0"/>
                <a:cs typeface="Arial" pitchFamily="34" charset="0"/>
              </a:rPr>
              <a:pPr/>
              <a:t>11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684" name="Text Box 4"/>
          <p:cNvSpPr txBox="1">
            <a:spLocks noGrp="1" noChangeArrowheads="1"/>
          </p:cNvSpPr>
          <p:nvPr>
            <p:ph sz="quarter" idx="1"/>
          </p:nvPr>
        </p:nvSpPr>
        <p:spPr>
          <a:xfrm>
            <a:off x="304800" y="1295400"/>
            <a:ext cx="8839200" cy="5257800"/>
          </a:xfrm>
          <a:noFill/>
          <a:ln/>
        </p:spPr>
        <p:txBody>
          <a:bodyPr/>
          <a:lstStyle/>
          <a:p>
            <a:r>
              <a:rPr lang="en-US" sz="2400" b="0" dirty="0" smtClean="0">
                <a:latin typeface="Arial" pitchFamily="34" charset="0"/>
                <a:cs typeface="Arial" pitchFamily="34" charset="0"/>
              </a:rPr>
              <a:t>An energy budget is given</a:t>
            </a:r>
          </a:p>
          <a:p>
            <a:r>
              <a:rPr lang="en-US" sz="2400" b="0" dirty="0" smtClean="0">
                <a:latin typeface="Arial" pitchFamily="34" charset="0"/>
                <a:cs typeface="Arial" pitchFamily="34" charset="0"/>
              </a:rPr>
              <a:t>The optimal stationary deterministic policy can be obtained by</a:t>
            </a:r>
            <a:endParaRPr lang="en-US" b="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000" b="0" dirty="0" smtClean="0">
                <a:latin typeface="Arial" pitchFamily="34" charset="0"/>
                <a:cs typeface="Arial" pitchFamily="34" charset="0"/>
              </a:rPr>
              <a:t>Searching through all sensing interval combinations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The one producing the lowest error is selected</a:t>
            </a:r>
          </a:p>
          <a:p>
            <a:r>
              <a:rPr lang="en-US" sz="2400" b="0" dirty="0" smtClean="0">
                <a:latin typeface="Arial" pitchFamily="34" charset="0"/>
                <a:cs typeface="Arial" pitchFamily="34" charset="0"/>
              </a:rPr>
              <a:t>Results for two-state Markov chains</a:t>
            </a:r>
          </a:p>
          <a:p>
            <a:pPr>
              <a:buNone/>
            </a:pPr>
            <a:endParaRPr lang="en-US" b="0" dirty="0" smtClean="0">
              <a:latin typeface="Arial" pitchFamily="34" charset="0"/>
              <a:cs typeface="Arial" pitchFamily="34" charset="0"/>
            </a:endParaRPr>
          </a:p>
          <a:p>
            <a:endParaRPr lang="en-US" b="0" dirty="0" smtClean="0">
              <a:latin typeface="Arial" pitchFamily="34" charset="0"/>
              <a:cs typeface="Arial" pitchFamily="34" charset="0"/>
            </a:endParaRPr>
          </a:p>
          <a:p>
            <a:endParaRPr lang="en-US" b="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b="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b="0" dirty="0" smtClean="0">
              <a:latin typeface="Arial" pitchFamily="34" charset="0"/>
              <a:cs typeface="Arial" pitchFamily="34" charset="0"/>
            </a:endParaRPr>
          </a:p>
          <a:p>
            <a:endParaRPr lang="en-US" b="0" dirty="0" smtClean="0">
              <a:latin typeface="Arial" pitchFamily="34" charset="0"/>
              <a:cs typeface="Arial" pitchFamily="34" charset="0"/>
            </a:endParaRPr>
          </a:p>
          <a:p>
            <a:endParaRPr lang="en-US" b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914400" y="381000"/>
            <a:ext cx="7467600" cy="838200"/>
          </a:xfrm>
          <a:prstGeom prst="rect">
            <a:avLst/>
          </a:prstGeom>
        </p:spPr>
        <p:txBody>
          <a:bodyPr bIns="91440" anchor="b" anchorCtr="0">
            <a:noAutofit/>
          </a:bodyPr>
          <a:lstStyle/>
          <a:p>
            <a:pPr lvl="0">
              <a:spcBef>
                <a:spcPct val="0"/>
              </a:spcBef>
            </a:pPr>
            <a:r>
              <a:rPr lang="en-US" sz="3600" dirty="0" smtClean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Picking the best policy</a:t>
            </a:r>
            <a:endParaRPr lang="en-US" sz="3600" dirty="0">
              <a:solidFill>
                <a:schemeClr val="tx2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1" y="3350029"/>
            <a:ext cx="4114800" cy="3279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5105400" y="4422338"/>
            <a:ext cx="3657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Optimal sensing interval sizes vs. </a:t>
            </a:r>
          </a:p>
          <a:p>
            <a:pPr marL="0" lvl="1"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Energy budget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9A5D7-388B-4900-A75F-635852662674}" type="slidenum">
              <a:rPr lang="en-US">
                <a:latin typeface="Arial" pitchFamily="34" charset="0"/>
                <a:cs typeface="Arial" pitchFamily="34" charset="0"/>
              </a:rPr>
              <a:pPr/>
              <a:t>12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684" name="Text Box 4"/>
          <p:cNvSpPr txBox="1">
            <a:spLocks noGrp="1" noChangeArrowheads="1"/>
          </p:cNvSpPr>
          <p:nvPr>
            <p:ph sz="quarter" idx="1"/>
          </p:nvPr>
        </p:nvSpPr>
        <p:spPr>
          <a:xfrm>
            <a:off x="381000" y="1295400"/>
            <a:ext cx="8610600" cy="5257800"/>
          </a:xfrm>
          <a:noFill/>
          <a:ln/>
        </p:spPr>
        <p:txBody>
          <a:bodyPr>
            <a:normAutofit/>
          </a:bodyPr>
          <a:lstStyle/>
          <a:p>
            <a:r>
              <a:rPr lang="en-US" sz="2400" b="0" dirty="0" smtClean="0">
                <a:latin typeface="Arial" pitchFamily="34" charset="0"/>
                <a:cs typeface="Arial" pitchFamily="34" charset="0"/>
              </a:rPr>
              <a:t>A stationary deterministic sensing policy 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State estimation mechanisms </a:t>
            </a:r>
            <a:endParaRPr lang="en-US" sz="2400" b="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0" dirty="0" smtClean="0">
                <a:latin typeface="Arial" pitchFamily="34" charset="0"/>
                <a:cs typeface="Arial" pitchFamily="34" charset="0"/>
              </a:rPr>
              <a:t>Energy efficiency vs. user state estimation accuracy</a:t>
            </a:r>
          </a:p>
          <a:p>
            <a:r>
              <a:rPr lang="en-US" sz="2400" b="0" dirty="0" smtClean="0">
                <a:latin typeface="Arial" pitchFamily="34" charset="0"/>
                <a:cs typeface="Arial" pitchFamily="34" charset="0"/>
              </a:rPr>
              <a:t>The optimal stationary deterministic policy can be obtained by exhaustively search</a:t>
            </a:r>
          </a:p>
          <a:p>
            <a:pPr>
              <a:buNone/>
            </a:pPr>
            <a:endParaRPr lang="en-US" b="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b="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 more computationally efficient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algorithm for optimal policy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Performance of sensing policy on real data trace</a:t>
            </a:r>
          </a:p>
          <a:p>
            <a:pPr>
              <a:buNone/>
            </a:pPr>
            <a:endParaRPr lang="en-US" b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914400" y="381000"/>
            <a:ext cx="7467600" cy="838200"/>
          </a:xfrm>
          <a:prstGeom prst="rect">
            <a:avLst/>
          </a:prstGeom>
        </p:spPr>
        <p:txBody>
          <a:bodyPr bIns="91440" anchor="b" anchorCtr="0">
            <a:noAutofit/>
          </a:bodyPr>
          <a:lstStyle/>
          <a:p>
            <a:pPr lvl="0">
              <a:spcBef>
                <a:spcPct val="0"/>
              </a:spcBef>
            </a:pPr>
            <a:r>
              <a:rPr lang="en-US" sz="3600" dirty="0" smtClean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Conclusion &amp; Ongoing/Future Work</a:t>
            </a:r>
            <a:endParaRPr lang="en-US" sz="3600" dirty="0">
              <a:solidFill>
                <a:schemeClr val="tx2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447800"/>
            <a:ext cx="253365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343400" y="2590800"/>
            <a:ext cx="4191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More research details available at</a:t>
            </a:r>
          </a:p>
          <a:p>
            <a:pPr marL="0" lvl="1" algn="ctr"/>
            <a:r>
              <a:rPr lang="en-US" sz="2000" dirty="0" smtClean="0">
                <a:latin typeface="Arial" pitchFamily="34" charset="0"/>
                <a:cs typeface="Arial" pitchFamily="34" charset="0"/>
                <a:hlinkClick r:id="rId3"/>
              </a:rPr>
              <a:t>http://anrg.usc.edu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0" lvl="1" algn="ctr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0" lvl="1"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Please email to</a:t>
            </a:r>
          </a:p>
          <a:p>
            <a:pPr marL="0" lvl="1"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wangyi@usc.edu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7467600" cy="838200"/>
          </a:xfrm>
        </p:spPr>
        <p:txBody>
          <a:bodyPr/>
          <a:lstStyle/>
          <a:p>
            <a:r>
              <a:rPr lang="en-US" sz="3600" b="0" dirty="0" smtClean="0">
                <a:latin typeface="Arial" pitchFamily="34" charset="0"/>
                <a:cs typeface="Arial" pitchFamily="34" charset="0"/>
              </a:rPr>
              <a:t>Motivation</a:t>
            </a:r>
            <a:endParaRPr lang="en-US" sz="36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9A5D7-388B-4900-A75F-635852662674}" type="slidenum">
              <a:rPr lang="en-US">
                <a:latin typeface="Arial" pitchFamily="34" charset="0"/>
                <a:cs typeface="Arial" pitchFamily="34" charset="0"/>
              </a:rPr>
              <a:pPr/>
              <a:t>2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1684" name="Text Box 4"/>
          <p:cNvSpPr txBox="1">
            <a:spLocks noGrp="1" noChangeArrowheads="1"/>
          </p:cNvSpPr>
          <p:nvPr>
            <p:ph sz="quarter" idx="1"/>
          </p:nvPr>
        </p:nvSpPr>
        <p:spPr>
          <a:xfrm>
            <a:off x="381000" y="1371600"/>
            <a:ext cx="4343400" cy="4876800"/>
          </a:xfrm>
          <a:noFill/>
          <a:ln/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The scenario for human-centric, mobile device </a:t>
            </a:r>
          </a:p>
          <a:p>
            <a:pPr>
              <a:spcBef>
                <a:spcPct val="0"/>
              </a:spcBef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based sensing:</a:t>
            </a:r>
          </a:p>
          <a:p>
            <a:pPr>
              <a:spcBef>
                <a:spcPct val="0"/>
              </a:spcBef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>
              <a:spcBef>
                <a:spcPct val="0"/>
              </a:spcBef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Sensors need to be managed intelligently to maintain device/application lifetime</a:t>
            </a:r>
          </a:p>
          <a:p>
            <a:pPr lvl="0">
              <a:spcBef>
                <a:spcPct val="0"/>
              </a:spcBef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>
              <a:spcBef>
                <a:spcPct val="0"/>
              </a:spcBef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We study two essential but conflicting metrics:</a:t>
            </a:r>
          </a:p>
          <a:p>
            <a:pPr lvl="1">
              <a:spcBef>
                <a:spcPct val="0"/>
              </a:spcBef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Energy consumption</a:t>
            </a:r>
          </a:p>
          <a:p>
            <a:pPr lvl="1">
              <a:spcBef>
                <a:spcPct val="0"/>
              </a:spcBef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User state estimation accuracy</a:t>
            </a:r>
          </a:p>
          <a:p>
            <a:pPr>
              <a:spcBef>
                <a:spcPct val="0"/>
              </a:spcBef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>
          <a:xfrm>
            <a:off x="533400" y="5257800"/>
            <a:ext cx="8382000" cy="1143000"/>
          </a:xfrm>
          <a:prstGeom prst="rect">
            <a:avLst/>
          </a:prstGeom>
          <a:noFill/>
          <a:ln/>
        </p:spPr>
        <p:txBody>
          <a:bodyPr vert="horz">
            <a:normAutofit/>
          </a:bodyPr>
          <a:lstStyle/>
          <a:p>
            <a:pPr marL="274320" lvl="0" indent="-274320">
              <a:spcBef>
                <a:spcPct val="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32960" y="1524000"/>
            <a:ext cx="428244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70DEE-6511-4615-9A20-6322FC3B2E8D}" type="slidenum">
              <a:rPr lang="en-US">
                <a:latin typeface="Arial" pitchFamily="34" charset="0"/>
                <a:cs typeface="Arial" pitchFamily="34" charset="0"/>
              </a:rPr>
              <a:pPr/>
              <a:t>3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80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295400"/>
            <a:ext cx="7772400" cy="4800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endParaRPr lang="en-US" b="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Problem modeling and assumptions</a:t>
            </a:r>
          </a:p>
          <a:p>
            <a:pPr>
              <a:lnSpc>
                <a:spcPct val="90000"/>
              </a:lnSpc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The stationary deterministic sensing policy</a:t>
            </a:r>
          </a:p>
          <a:p>
            <a:pPr>
              <a:lnSpc>
                <a:spcPct val="90000"/>
              </a:lnSpc>
            </a:pPr>
            <a:endParaRPr lang="en-US" sz="2400" b="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Estimation of user state for missing observations</a:t>
            </a:r>
          </a:p>
          <a:p>
            <a:pPr>
              <a:lnSpc>
                <a:spcPct val="90000"/>
              </a:lnSpc>
            </a:pPr>
            <a:endParaRPr lang="en-US" sz="2400" b="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Visualizing the tradeoff: energy vs. accuracy</a:t>
            </a:r>
          </a:p>
          <a:p>
            <a:pPr>
              <a:lnSpc>
                <a:spcPct val="90000"/>
              </a:lnSpc>
            </a:pPr>
            <a:endParaRPr lang="en-US" sz="2400" b="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Conclusion and Ongoing/future work</a:t>
            </a:r>
            <a:endParaRPr lang="en-US" sz="2400" b="0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90000"/>
              </a:lnSpc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914400" y="381000"/>
            <a:ext cx="7467600" cy="8382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Outline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201C-5284-433A-A7E5-B2A6B7FACAE9}" type="slidenum">
              <a:rPr lang="en-US">
                <a:latin typeface="Arial" pitchFamily="34" charset="0"/>
                <a:cs typeface="Arial" pitchFamily="34" charset="0"/>
              </a:rPr>
              <a:pPr/>
              <a:t>4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295400"/>
            <a:ext cx="8686800" cy="5334000"/>
          </a:xfrm>
        </p:spPr>
        <p:txBody>
          <a:bodyPr>
            <a:normAutofit/>
          </a:bodyPr>
          <a:lstStyle/>
          <a:p>
            <a:r>
              <a:rPr lang="en-US" sz="2400" b="0" dirty="0" smtClean="0">
                <a:latin typeface="Arial" pitchFamily="34" charset="0"/>
                <a:cs typeface="Arial" pitchFamily="34" charset="0"/>
              </a:rPr>
              <a:t>Model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Sensor samples the user state </a:t>
            </a:r>
          </a:p>
          <a:p>
            <a:pPr lvl="1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	sequence according to some</a:t>
            </a:r>
          </a:p>
          <a:p>
            <a:pPr lvl="1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	pre-defined policy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Provide state estimation</a:t>
            </a:r>
          </a:p>
          <a:p>
            <a:pPr lvl="1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	when observations are missing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en-US" sz="2400" b="0" dirty="0" smtClean="0">
              <a:latin typeface="Arial" pitchFamily="34" charset="0"/>
              <a:cs typeface="Arial" pitchFamily="34" charset="0"/>
            </a:endParaRPr>
          </a:p>
          <a:p>
            <a:pPr lvl="0"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Assumptions</a:t>
            </a:r>
          </a:p>
          <a:p>
            <a:pPr lvl="1"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Time is discretized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User state transition is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Markovian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with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states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In each time slot, the sensor can be either “sampling” or “idle”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If sensor samples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marL="1005840" lvl="2">
              <a:buClr>
                <a:schemeClr val="accent2"/>
              </a:buClr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User state is detected at that time slot</a:t>
            </a:r>
          </a:p>
          <a:p>
            <a:pPr marL="1005840" lvl="2">
              <a:buClr>
                <a:schemeClr val="accent2"/>
              </a:buClr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A corresponding unit of energy is consumed</a:t>
            </a:r>
            <a:endParaRPr lang="en-US" sz="1900" dirty="0" smtClean="0">
              <a:latin typeface="Arial" pitchFamily="34" charset="0"/>
              <a:cs typeface="Arial" pitchFamily="34" charset="0"/>
            </a:endParaRPr>
          </a:p>
          <a:p>
            <a:endParaRPr lang="en-US" sz="2400" b="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776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5130" y="1676400"/>
            <a:ext cx="430647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914400" y="381000"/>
            <a:ext cx="7467600" cy="8382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Preliminaries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876800" y="1676400"/>
            <a:ext cx="3733800" cy="3962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822960" marR="0" lvl="2" indent="-228600" algn="l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E4CDE-007D-43E6-8DAB-0360FEF06183}" type="slidenum">
              <a:rPr lang="en-US">
                <a:latin typeface="Arial" pitchFamily="34" charset="0"/>
                <a:cs typeface="Arial" pitchFamily="34" charset="0"/>
              </a:rPr>
              <a:pPr/>
              <a:t>5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11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219200"/>
            <a:ext cx="8458200" cy="4876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b="0" dirty="0" smtClean="0">
                <a:latin typeface="Arial" pitchFamily="34" charset="0"/>
                <a:cs typeface="Arial" pitchFamily="34" charset="0"/>
              </a:rPr>
              <a:t>A stationary deterministic sampling policy</a:t>
            </a:r>
          </a:p>
          <a:p>
            <a:pPr>
              <a:lnSpc>
                <a:spcPct val="90000"/>
              </a:lnSpc>
            </a:pPr>
            <a:r>
              <a:rPr lang="en-US" sz="2400" b="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“If the sensor detects user state </a:t>
            </a:r>
            <a:r>
              <a:rPr lang="en-US" sz="2400" b="0" i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400" b="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at some time </a:t>
            </a:r>
            <a:r>
              <a:rPr lang="en-US" sz="2400" b="0" i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2400" b="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it will stay idle for </a:t>
            </a:r>
            <a:r>
              <a:rPr lang="en-US" sz="2400" b="0" i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400" b="0" i="1" baseline="-25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400" b="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time slots, and is re-sampled at time slot </a:t>
            </a:r>
            <a:r>
              <a:rPr lang="en-US" sz="2400" b="0" i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t+I</a:t>
            </a:r>
            <a:r>
              <a:rPr lang="en-US" sz="2400" b="0" i="1" baseline="-25000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400" b="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.”</a:t>
            </a:r>
          </a:p>
          <a:p>
            <a:pPr>
              <a:lnSpc>
                <a:spcPct val="90000"/>
              </a:lnSpc>
            </a:pPr>
            <a:r>
              <a:rPr lang="en-US" sz="2400" b="0" dirty="0" smtClean="0">
                <a:latin typeface="Arial" pitchFamily="34" charset="0"/>
                <a:cs typeface="Arial" pitchFamily="34" charset="0"/>
              </a:rPr>
              <a:t>The steady state probability of detecting state </a:t>
            </a:r>
            <a:r>
              <a:rPr lang="en-US" sz="2400" b="0" i="1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400" b="0" dirty="0" smtClean="0">
                <a:latin typeface="Arial" pitchFamily="34" charset="0"/>
                <a:cs typeface="Arial" pitchFamily="34" charset="0"/>
              </a:rPr>
              <a:t> in an observation</a:t>
            </a:r>
          </a:p>
          <a:p>
            <a:pPr>
              <a:lnSpc>
                <a:spcPct val="90000"/>
              </a:lnSpc>
            </a:pPr>
            <a:endParaRPr lang="en-US" sz="2400" b="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en-US" sz="2400" b="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en-US" sz="2400" b="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400" b="0" dirty="0" smtClean="0">
                <a:latin typeface="Arial" pitchFamily="34" charset="0"/>
                <a:cs typeface="Arial" pitchFamily="34" charset="0"/>
              </a:rPr>
              <a:t>Overall expected sampling interval</a:t>
            </a:r>
          </a:p>
          <a:p>
            <a:pPr>
              <a:lnSpc>
                <a:spcPct val="90000"/>
              </a:lnSpc>
            </a:pPr>
            <a:endParaRPr lang="en-US" sz="2400" b="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en-US" sz="2400" b="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400" b="0" dirty="0" smtClean="0">
                <a:latin typeface="Arial" pitchFamily="34" charset="0"/>
                <a:cs typeface="Arial" pitchFamily="34" charset="0"/>
              </a:rPr>
              <a:t>Define the overall expected energy consumption as:</a:t>
            </a:r>
          </a:p>
          <a:p>
            <a:pPr>
              <a:lnSpc>
                <a:spcPct val="90000"/>
              </a:lnSpc>
            </a:pPr>
            <a:endParaRPr lang="en-US" b="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en-US" b="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67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5967845"/>
            <a:ext cx="1600200" cy="509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674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0" y="4797942"/>
            <a:ext cx="1707906" cy="688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6741" name="Picture 5" descr="C:\Documents and Settings\Yi\Desktop\p1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76400" y="2819400"/>
            <a:ext cx="7391400" cy="1539875"/>
          </a:xfrm>
          <a:prstGeom prst="rect">
            <a:avLst/>
          </a:prstGeom>
          <a:noFill/>
        </p:spPr>
      </p:pic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914400" y="381000"/>
            <a:ext cx="7467600" cy="838200"/>
          </a:xfrm>
          <a:prstGeom prst="rect">
            <a:avLst/>
          </a:prstGeom>
        </p:spPr>
        <p:txBody>
          <a:bodyPr bIns="91440" anchor="b" anchorCtr="0">
            <a:noAutofit/>
          </a:bodyPr>
          <a:lstStyle/>
          <a:p>
            <a:pPr lvl="0">
              <a:spcBef>
                <a:spcPct val="0"/>
              </a:spcBef>
            </a:pPr>
            <a:r>
              <a:rPr lang="en-US" sz="360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The </a:t>
            </a:r>
            <a:r>
              <a:rPr lang="en-US" sz="3600" dirty="0" smtClean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Sensing Policy</a:t>
            </a:r>
            <a:endParaRPr lang="en-US" sz="3600" dirty="0">
              <a:solidFill>
                <a:schemeClr val="tx2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9A5D7-388B-4900-A75F-635852662674}" type="slidenum">
              <a:rPr lang="en-US">
                <a:latin typeface="Arial" pitchFamily="34" charset="0"/>
                <a:cs typeface="Arial" pitchFamily="34" charset="0"/>
              </a:rPr>
              <a:pPr/>
              <a:t>6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684" name="Text Box 4"/>
          <p:cNvSpPr txBox="1">
            <a:spLocks noGrp="1" noChangeArrowheads="1"/>
          </p:cNvSpPr>
          <p:nvPr>
            <p:ph sz="quarter" idx="1"/>
          </p:nvPr>
        </p:nvSpPr>
        <p:spPr>
          <a:xfrm>
            <a:off x="381000" y="1295400"/>
            <a:ext cx="8534400" cy="5410200"/>
          </a:xfrm>
          <a:noFill/>
          <a:ln/>
        </p:spPr>
        <p:txBody>
          <a:bodyPr>
            <a:normAutofit fontScale="92500"/>
          </a:bodyPr>
          <a:lstStyle/>
          <a:p>
            <a:r>
              <a:rPr lang="en-US" b="0" dirty="0" smtClean="0">
                <a:latin typeface="Arial" pitchFamily="34" charset="0"/>
                <a:cs typeface="Arial" pitchFamily="34" charset="0"/>
              </a:rPr>
              <a:t>Method 1: Picking the most likely state for each time slot in the estimation interval, given neighboring observations</a:t>
            </a:r>
          </a:p>
          <a:p>
            <a:endParaRPr lang="en-US" b="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b="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0" dirty="0" smtClean="0">
                <a:latin typeface="Arial" pitchFamily="34" charset="0"/>
                <a:cs typeface="Arial" pitchFamily="34" charset="0"/>
              </a:rPr>
              <a:t>Expected estimation error for time slot </a:t>
            </a:r>
            <a:r>
              <a:rPr lang="en-US" b="0" i="1" dirty="0" smtClean="0">
                <a:latin typeface="Arial" pitchFamily="34" charset="0"/>
                <a:cs typeface="Arial" pitchFamily="34" charset="0"/>
              </a:rPr>
              <a:t>t</a:t>
            </a:r>
          </a:p>
          <a:p>
            <a:endParaRPr lang="en-US" b="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b="0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0" dirty="0" smtClean="0">
                <a:latin typeface="Arial" pitchFamily="34" charset="0"/>
                <a:cs typeface="Arial" pitchFamily="34" charset="0"/>
              </a:rPr>
              <a:t>Expected per-slot estimation error of the whole process</a:t>
            </a:r>
          </a:p>
          <a:p>
            <a:endParaRPr lang="en-US" b="0" dirty="0" smtClean="0">
              <a:latin typeface="Arial" pitchFamily="34" charset="0"/>
              <a:cs typeface="Arial" pitchFamily="34" charset="0"/>
            </a:endParaRPr>
          </a:p>
          <a:p>
            <a:pPr lvl="3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3">
              <a:buNone/>
            </a:pPr>
            <a:r>
              <a:rPr lang="en-US" sz="15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E[W]: Expected number of incorrect estimations in one estimation interval</a:t>
            </a:r>
          </a:p>
          <a:p>
            <a:pPr lvl="3">
              <a:buNone/>
            </a:pPr>
            <a:r>
              <a:rPr lang="en-US" sz="1500" b="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E[N]: Expected number of time slots in one estimation interval</a:t>
            </a:r>
          </a:p>
        </p:txBody>
      </p:sp>
      <p:pic>
        <p:nvPicPr>
          <p:cNvPr id="1146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4173071"/>
            <a:ext cx="246529" cy="246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469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95526" y="3886200"/>
            <a:ext cx="337297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82"/>
          <p:cNvSpPr>
            <a:spLocks noChangeAspect="1" noChangeArrowheads="1"/>
          </p:cNvSpPr>
          <p:nvPr/>
        </p:nvSpPr>
        <p:spPr bwMode="auto">
          <a:xfrm>
            <a:off x="1402081" y="2237601"/>
            <a:ext cx="3048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</a:t>
            </a:r>
            <a:endParaRPr lang="en-US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82"/>
          <p:cNvSpPr>
            <a:spLocks noChangeAspect="1" noChangeArrowheads="1"/>
          </p:cNvSpPr>
          <p:nvPr/>
        </p:nvSpPr>
        <p:spPr bwMode="auto">
          <a:xfrm>
            <a:off x="3383281" y="2237601"/>
            <a:ext cx="304800" cy="457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</a:t>
            </a:r>
            <a:endParaRPr lang="en-US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71600" y="2694801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sz="1600" i="1" baseline="-25000" dirty="0" smtClean="0">
                <a:latin typeface="Arial" pitchFamily="34" charset="0"/>
                <a:cs typeface="Arial" pitchFamily="34" charset="0"/>
              </a:rPr>
              <a:t>m</a:t>
            </a:r>
            <a:endParaRPr lang="en-US" sz="1600" i="1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00400" y="2694801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sz="1600" i="1" baseline="-25000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1600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+ </a:t>
            </a:r>
            <a:r>
              <a:rPr lang="en-US" sz="1600" i="1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1600" i="1" baseline="-25000" dirty="0" smtClean="0">
                <a:latin typeface="Arial" pitchFamily="34" charset="0"/>
                <a:cs typeface="Arial" pitchFamily="34" charset="0"/>
              </a:rPr>
              <a:t>i</a:t>
            </a:r>
            <a:endParaRPr lang="en-US" sz="1600" i="1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1859281" y="2466201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2011681" y="2466201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2164081" y="2466201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2849881" y="2466201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3002281" y="2466201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3154681" y="2466201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82"/>
          <p:cNvSpPr>
            <a:spLocks noChangeAspect="1" noChangeArrowheads="1"/>
          </p:cNvSpPr>
          <p:nvPr/>
        </p:nvSpPr>
        <p:spPr bwMode="auto">
          <a:xfrm>
            <a:off x="2392681" y="2237601"/>
            <a:ext cx="3048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362200" y="2694801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latin typeface="Arial" pitchFamily="34" charset="0"/>
                <a:cs typeface="Arial" pitchFamily="34" charset="0"/>
              </a:rPr>
              <a:t> t</a:t>
            </a:r>
            <a:endParaRPr lang="en-US" sz="1600" i="1" baseline="-25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469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5800" y="2057400"/>
            <a:ext cx="372427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469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00450" y="5257800"/>
            <a:ext cx="1705971" cy="648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4695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653051" y="5181600"/>
            <a:ext cx="2138149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" name="Oval 26"/>
          <p:cNvSpPr/>
          <p:nvPr/>
        </p:nvSpPr>
        <p:spPr bwMode="auto">
          <a:xfrm>
            <a:off x="899162" y="2466201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1051562" y="2466201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1203962" y="2466201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3840481" y="2466201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3992881" y="2466201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145281" y="2466201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828800" y="3048000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Estimation interval</a:t>
            </a:r>
            <a:endParaRPr lang="en-US" sz="12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Right Brace 34"/>
          <p:cNvSpPr/>
          <p:nvPr/>
        </p:nvSpPr>
        <p:spPr bwMode="auto">
          <a:xfrm rot="5400000" flipV="1">
            <a:off x="2414200" y="2310200"/>
            <a:ext cx="124599" cy="1447800"/>
          </a:xfrm>
          <a:prstGeom prst="rightBrace">
            <a:avLst/>
          </a:prstGeom>
          <a:ln>
            <a:solidFill>
              <a:schemeClr val="accent2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ectangle 2"/>
          <p:cNvSpPr txBox="1">
            <a:spLocks noChangeArrowheads="1"/>
          </p:cNvSpPr>
          <p:nvPr/>
        </p:nvSpPr>
        <p:spPr>
          <a:xfrm>
            <a:off x="914400" y="381000"/>
            <a:ext cx="7467600" cy="838200"/>
          </a:xfrm>
          <a:prstGeom prst="rect">
            <a:avLst/>
          </a:prstGeom>
        </p:spPr>
        <p:txBody>
          <a:bodyPr bIns="91440" anchor="b" anchorCtr="0">
            <a:noAutofit/>
          </a:bodyPr>
          <a:lstStyle/>
          <a:p>
            <a:pPr lvl="0">
              <a:spcBef>
                <a:spcPct val="0"/>
              </a:spcBef>
            </a:pPr>
            <a:r>
              <a:rPr lang="en-US" sz="3600" dirty="0" smtClean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State Estimation</a:t>
            </a:r>
            <a:endParaRPr lang="en-US" sz="3600" dirty="0">
              <a:solidFill>
                <a:schemeClr val="tx2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Text Box 4"/>
          <p:cNvSpPr txBox="1">
            <a:spLocks noGrp="1" noChangeArrowheads="1"/>
          </p:cNvSpPr>
          <p:nvPr>
            <p:ph sz="quarter" idx="1"/>
          </p:nvPr>
        </p:nvSpPr>
        <p:spPr>
          <a:xfrm>
            <a:off x="381000" y="1295400"/>
            <a:ext cx="8534400" cy="4800600"/>
          </a:xfrm>
          <a:noFill/>
          <a:ln/>
        </p:spPr>
        <p:txBody>
          <a:bodyPr/>
          <a:lstStyle/>
          <a:p>
            <a:r>
              <a:rPr lang="en-US" sz="2400" b="0" dirty="0" smtClean="0">
                <a:latin typeface="Arial" pitchFamily="34" charset="0"/>
                <a:cs typeface="Arial" pitchFamily="34" charset="0"/>
              </a:rPr>
              <a:t>Method 2: Estimate the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most likely state sequence</a:t>
            </a:r>
            <a:r>
              <a:rPr lang="en-US" sz="2400" b="0" dirty="0" smtClean="0">
                <a:latin typeface="Arial" pitchFamily="34" charset="0"/>
                <a:cs typeface="Arial" pitchFamily="34" charset="0"/>
              </a:rPr>
              <a:t> for the whole estimation interval, given a leading observation</a:t>
            </a:r>
          </a:p>
          <a:p>
            <a:endParaRPr lang="en-US" b="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b="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b="0" dirty="0" smtClean="0">
              <a:latin typeface="Arial" pitchFamily="34" charset="0"/>
              <a:cs typeface="Arial" pitchFamily="34" charset="0"/>
            </a:endParaRPr>
          </a:p>
          <a:p>
            <a:endParaRPr lang="en-US" b="0" dirty="0" smtClean="0">
              <a:latin typeface="Arial" pitchFamily="34" charset="0"/>
              <a:cs typeface="Arial" pitchFamily="34" charset="0"/>
            </a:endParaRPr>
          </a:p>
          <a:p>
            <a:endParaRPr lang="en-US" b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 Box 4"/>
          <p:cNvSpPr txBox="1">
            <a:spLocks noChangeArrowheads="1"/>
          </p:cNvSpPr>
          <p:nvPr/>
        </p:nvSpPr>
        <p:spPr>
          <a:xfrm>
            <a:off x="4267200" y="2209800"/>
            <a:ext cx="4419600" cy="4495800"/>
          </a:xfrm>
          <a:prstGeom prst="rect">
            <a:avLst/>
          </a:prstGeom>
          <a:noFill/>
          <a:ln/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Always find the highest probability path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Expected sequence error for one estimation interval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Expected sequence error for the whole process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9A5D7-388B-4900-A75F-635852662674}" type="slidenum">
              <a:rPr lang="en-US">
                <a:latin typeface="Arial" pitchFamily="34" charset="0"/>
                <a:cs typeface="Arial" pitchFamily="34" charset="0"/>
              </a:rPr>
              <a:pPr/>
              <a:t>7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82"/>
          <p:cNvSpPr>
            <a:spLocks noChangeAspect="1" noChangeArrowheads="1"/>
          </p:cNvSpPr>
          <p:nvPr/>
        </p:nvSpPr>
        <p:spPr bwMode="auto">
          <a:xfrm>
            <a:off x="1226580" y="2438400"/>
            <a:ext cx="3048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</a:t>
            </a:r>
            <a:endParaRPr lang="en-US" sz="2400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82"/>
          <p:cNvSpPr>
            <a:spLocks noChangeAspect="1" noChangeArrowheads="1"/>
          </p:cNvSpPr>
          <p:nvPr/>
        </p:nvSpPr>
        <p:spPr bwMode="auto">
          <a:xfrm>
            <a:off x="2468881" y="2438400"/>
            <a:ext cx="304800" cy="457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</a:t>
            </a:r>
            <a:endParaRPr lang="en-US" sz="2400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19200" y="28956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sz="1600" i="1" baseline="-25000" dirty="0" smtClean="0">
                <a:latin typeface="Arial" pitchFamily="34" charset="0"/>
                <a:cs typeface="Arial" pitchFamily="34" charset="0"/>
              </a:rPr>
              <a:t>m</a:t>
            </a:r>
            <a:endParaRPr lang="en-US" sz="1600" i="1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0" y="28956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sz="1600" i="1" baseline="-25000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1600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+ </a:t>
            </a:r>
            <a:r>
              <a:rPr lang="en-US" sz="1600" i="1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1600" i="1" baseline="-25000" dirty="0" smtClean="0">
                <a:latin typeface="Arial" pitchFamily="34" charset="0"/>
                <a:cs typeface="Arial" pitchFamily="34" charset="0"/>
              </a:rPr>
              <a:t>i</a:t>
            </a:r>
            <a:endParaRPr lang="en-US" sz="1600" i="1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82"/>
          <p:cNvSpPr>
            <a:spLocks noChangeAspect="1" noChangeArrowheads="1"/>
          </p:cNvSpPr>
          <p:nvPr/>
        </p:nvSpPr>
        <p:spPr bwMode="auto">
          <a:xfrm>
            <a:off x="1859281" y="2438400"/>
            <a:ext cx="3048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723661" y="2667000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876061" y="2667000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1028461" y="2667000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2926081" y="2667000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3078481" y="2667000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3230881" y="2667000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ight Brace 32"/>
          <p:cNvSpPr/>
          <p:nvPr/>
        </p:nvSpPr>
        <p:spPr bwMode="auto">
          <a:xfrm rot="5400000" flipV="1">
            <a:off x="1908691" y="2841009"/>
            <a:ext cx="152399" cy="815584"/>
          </a:xfrm>
          <a:prstGeom prst="rightBrace">
            <a:avLst/>
          </a:prstGeom>
          <a:ln>
            <a:solidFill>
              <a:schemeClr val="accent2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200913" y="3324999"/>
            <a:ext cx="1572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Estimation interval</a:t>
            </a:r>
            <a:endParaRPr lang="en-US" sz="12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886200"/>
            <a:ext cx="3809462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3886200"/>
            <a:ext cx="3809462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3886200"/>
            <a:ext cx="3809462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" y="3886200"/>
            <a:ext cx="3809462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4800" y="3886200"/>
            <a:ext cx="3809462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04800" y="3886200"/>
            <a:ext cx="3809462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 descr="C:\Documents and Settings\Yi\Desktop\2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144325" y="3429000"/>
            <a:ext cx="4847275" cy="533400"/>
          </a:xfrm>
          <a:prstGeom prst="rect">
            <a:avLst/>
          </a:prstGeom>
          <a:noFill/>
        </p:spPr>
      </p:pic>
      <p:pic>
        <p:nvPicPr>
          <p:cNvPr id="1034" name="Picture 10" descr="C:\Documents and Settings\Yi\Desktop\3.gi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029117" y="4689894"/>
            <a:ext cx="2819483" cy="644106"/>
          </a:xfrm>
          <a:prstGeom prst="rect">
            <a:avLst/>
          </a:prstGeom>
          <a:noFill/>
        </p:spPr>
      </p:pic>
      <p:pic>
        <p:nvPicPr>
          <p:cNvPr id="1035" name="Picture 11" descr="C:\Documents and Settings\Yi\Desktop\4.gi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105400" y="5943600"/>
            <a:ext cx="2668438" cy="609600"/>
          </a:xfrm>
          <a:prstGeom prst="rect">
            <a:avLst/>
          </a:prstGeom>
          <a:noFill/>
        </p:spPr>
      </p:pic>
      <p:sp>
        <p:nvSpPr>
          <p:cNvPr id="37" name="Rectangle 2"/>
          <p:cNvSpPr txBox="1">
            <a:spLocks noChangeArrowheads="1"/>
          </p:cNvSpPr>
          <p:nvPr/>
        </p:nvSpPr>
        <p:spPr>
          <a:xfrm>
            <a:off x="914400" y="381000"/>
            <a:ext cx="7467600" cy="838200"/>
          </a:xfrm>
          <a:prstGeom prst="rect">
            <a:avLst/>
          </a:prstGeom>
        </p:spPr>
        <p:txBody>
          <a:bodyPr bIns="91440" anchor="b" anchorCtr="0">
            <a:noAutofit/>
          </a:bodyPr>
          <a:lstStyle/>
          <a:p>
            <a:pPr lvl="0">
              <a:spcBef>
                <a:spcPct val="0"/>
              </a:spcBef>
            </a:pPr>
            <a:r>
              <a:rPr lang="en-US" sz="3600" dirty="0" smtClean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State Estimation</a:t>
            </a:r>
            <a:endParaRPr lang="en-US" sz="3600" dirty="0">
              <a:solidFill>
                <a:schemeClr val="tx2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9A5D7-388B-4900-A75F-635852662674}" type="slidenum">
              <a:rPr lang="en-US">
                <a:latin typeface="Arial" pitchFamily="34" charset="0"/>
                <a:cs typeface="Arial" pitchFamily="34" charset="0"/>
              </a:rPr>
              <a:pPr/>
              <a:t>8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684" name="Text Box 4"/>
          <p:cNvSpPr txBox="1">
            <a:spLocks noGrp="1" noChangeArrowheads="1"/>
          </p:cNvSpPr>
          <p:nvPr>
            <p:ph sz="quarter" idx="1"/>
          </p:nvPr>
        </p:nvSpPr>
        <p:spPr>
          <a:xfrm>
            <a:off x="381000" y="1295400"/>
            <a:ext cx="8534400" cy="5334000"/>
          </a:xfrm>
          <a:noFill/>
          <a:ln/>
        </p:spPr>
        <p:txBody>
          <a:bodyPr>
            <a:normAutofit fontScale="92500" lnSpcReduction="10000"/>
          </a:bodyPr>
          <a:lstStyle/>
          <a:p>
            <a:r>
              <a:rPr lang="en-US" b="0" dirty="0" smtClean="0">
                <a:latin typeface="Arial" pitchFamily="34" charset="0"/>
                <a:cs typeface="Arial" pitchFamily="34" charset="0"/>
              </a:rPr>
              <a:t>Goal: Visualize the tradeoff between energy consumption and expected state estimation error</a:t>
            </a:r>
          </a:p>
          <a:p>
            <a:pPr lvl="1"/>
            <a:r>
              <a:rPr lang="en-US" sz="2200" dirty="0" smtClean="0">
                <a:latin typeface="Arial" pitchFamily="34" charset="0"/>
                <a:cs typeface="Arial" pitchFamily="34" charset="0"/>
              </a:rPr>
              <a:t>By varying </a:t>
            </a:r>
            <a:r>
              <a:rPr lang="en-US" sz="2200" i="1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200" i="1" baseline="-250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, the length of idle intervals</a:t>
            </a:r>
          </a:p>
          <a:p>
            <a:r>
              <a:rPr lang="en-US" b="0" dirty="0" smtClean="0">
                <a:latin typeface="Arial" pitchFamily="34" charset="0"/>
                <a:cs typeface="Arial" pitchFamily="34" charset="0"/>
              </a:rPr>
              <a:t>Test policy on two-state discrete time Markov chains</a:t>
            </a:r>
          </a:p>
          <a:p>
            <a:pPr lvl="1"/>
            <a:r>
              <a:rPr lang="en-US" sz="2200" dirty="0" smtClean="0">
                <a:latin typeface="Arial" pitchFamily="34" charset="0"/>
                <a:cs typeface="Arial" pitchFamily="34" charset="0"/>
              </a:rPr>
              <a:t>Different combinations of </a:t>
            </a:r>
            <a:r>
              <a:rPr lang="en-US" sz="2200" i="1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200" i="1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US" sz="2200" i="1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200" i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are tested (1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≤ </a:t>
            </a:r>
            <a:r>
              <a:rPr lang="en-US" sz="2200" i="1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200" i="1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≤ 30, 1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≤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i="1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200" i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≤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30)</a:t>
            </a:r>
            <a:endParaRPr lang="en-US" sz="2200" b="0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0" dirty="0" smtClean="0">
                <a:latin typeface="Arial" pitchFamily="34" charset="0"/>
                <a:cs typeface="Arial" pitchFamily="34" charset="0"/>
              </a:rPr>
              <a:t>Six Markov chain transition probability matrices are investigated:</a:t>
            </a:r>
          </a:p>
          <a:p>
            <a:endParaRPr lang="en-US" b="0" dirty="0" smtClean="0">
              <a:latin typeface="Arial" pitchFamily="34" charset="0"/>
              <a:cs typeface="Arial" pitchFamily="34" charset="0"/>
            </a:endParaRPr>
          </a:p>
          <a:p>
            <a:endParaRPr lang="en-US" b="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b="0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0" dirty="0" smtClean="0">
                <a:latin typeface="Arial" pitchFamily="34" charset="0"/>
                <a:cs typeface="Arial" pitchFamily="34" charset="0"/>
              </a:rPr>
              <a:t>Analytical result vs. Simulation result</a:t>
            </a:r>
          </a:p>
          <a:p>
            <a:pPr lvl="1"/>
            <a:r>
              <a:rPr lang="en-US" sz="2200" b="0" dirty="0" smtClean="0">
                <a:latin typeface="Arial" pitchFamily="34" charset="0"/>
                <a:cs typeface="Arial" pitchFamily="34" charset="0"/>
              </a:rPr>
              <a:t>In simulation, user state data is generated based on Markov model</a:t>
            </a:r>
          </a:p>
          <a:p>
            <a:pPr lvl="1"/>
            <a:r>
              <a:rPr lang="en-US" sz="2200" b="0" dirty="0" smtClean="0">
                <a:latin typeface="Arial" pitchFamily="34" charset="0"/>
                <a:cs typeface="Arial" pitchFamily="34" charset="0"/>
              </a:rPr>
              <a:t>Policy is applied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through the simulation process</a:t>
            </a:r>
          </a:p>
          <a:p>
            <a:pPr lvl="1"/>
            <a:r>
              <a:rPr lang="en-US" sz="2200" b="0" dirty="0" smtClean="0">
                <a:latin typeface="Arial" pitchFamily="34" charset="0"/>
                <a:cs typeface="Arial" pitchFamily="34" charset="0"/>
              </a:rPr>
              <a:t>5000 time slots in each simulation run</a:t>
            </a:r>
          </a:p>
        </p:txBody>
      </p:sp>
      <p:sp>
        <p:nvSpPr>
          <p:cNvPr id="35" name="Double Bracket 34"/>
          <p:cNvSpPr/>
          <p:nvPr/>
        </p:nvSpPr>
        <p:spPr bwMode="auto">
          <a:xfrm>
            <a:off x="3200400" y="3657600"/>
            <a:ext cx="762000" cy="609600"/>
          </a:xfrm>
          <a:prstGeom prst="bracketPair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0.9  0.1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cs typeface="Arial" pitchFamily="34" charset="0"/>
              </a:rPr>
              <a:t>0.1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cs typeface="Arial" pitchFamily="34" charset="0"/>
              </a:rPr>
              <a:t>  0.9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Double Bracket 36"/>
          <p:cNvSpPr/>
          <p:nvPr/>
        </p:nvSpPr>
        <p:spPr bwMode="auto">
          <a:xfrm>
            <a:off x="3200400" y="4343400"/>
            <a:ext cx="762000" cy="609600"/>
          </a:xfrm>
          <a:prstGeom prst="bracketPair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0.5  0.5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cs typeface="Arial" pitchFamily="34" charset="0"/>
              </a:rPr>
              <a:t>0.5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cs typeface="Arial" pitchFamily="34" charset="0"/>
              </a:rPr>
              <a:t>  0.5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Double Bracket 37"/>
          <p:cNvSpPr/>
          <p:nvPr/>
        </p:nvSpPr>
        <p:spPr bwMode="auto">
          <a:xfrm>
            <a:off x="4038600" y="3657600"/>
            <a:ext cx="762000" cy="609600"/>
          </a:xfrm>
          <a:prstGeom prst="bracketPair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0.9  0.1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cs typeface="Arial" pitchFamily="34" charset="0"/>
              </a:rPr>
              <a:t>0.5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cs typeface="Arial" pitchFamily="34" charset="0"/>
              </a:rPr>
              <a:t>  0.5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Double Bracket 38"/>
          <p:cNvSpPr/>
          <p:nvPr/>
        </p:nvSpPr>
        <p:spPr bwMode="auto">
          <a:xfrm>
            <a:off x="4876800" y="4343400"/>
            <a:ext cx="762000" cy="609600"/>
          </a:xfrm>
          <a:prstGeom prst="bracketPair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0.1  0.9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cs typeface="Arial" pitchFamily="34" charset="0"/>
              </a:rPr>
              <a:t>0.9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cs typeface="Arial" pitchFamily="34" charset="0"/>
              </a:rPr>
              <a:t>  0.1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Double Bracket 39"/>
          <p:cNvSpPr/>
          <p:nvPr/>
        </p:nvSpPr>
        <p:spPr bwMode="auto">
          <a:xfrm>
            <a:off x="4876800" y="3657600"/>
            <a:ext cx="762000" cy="609600"/>
          </a:xfrm>
          <a:prstGeom prst="bracketPair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0.9  0.1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cs typeface="Arial" pitchFamily="34" charset="0"/>
              </a:rPr>
              <a:t>0.9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cs typeface="Arial" pitchFamily="34" charset="0"/>
              </a:rPr>
              <a:t>  0.1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Double Bracket 40"/>
          <p:cNvSpPr/>
          <p:nvPr/>
        </p:nvSpPr>
        <p:spPr bwMode="auto">
          <a:xfrm>
            <a:off x="4038600" y="4343400"/>
            <a:ext cx="762000" cy="609600"/>
          </a:xfrm>
          <a:prstGeom prst="bracketPair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0.5  0.5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cs typeface="Arial" pitchFamily="34" charset="0"/>
              </a:rPr>
              <a:t>0.9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cs typeface="Arial" pitchFamily="34" charset="0"/>
              </a:rPr>
              <a:t>  0.1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2" name="Object 41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1026" name="Equation" r:id="rId4" imgW="0" imgH="0" progId="Equation.3">
              <p:embed/>
            </p:oleObj>
          </a:graphicData>
        </a:graphic>
      </p:graphicFrame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914400" y="381000"/>
            <a:ext cx="7467600" cy="838200"/>
          </a:xfrm>
          <a:prstGeom prst="rect">
            <a:avLst/>
          </a:prstGeom>
        </p:spPr>
        <p:txBody>
          <a:bodyPr bIns="91440" anchor="b" anchorCtr="0">
            <a:noAutofit/>
          </a:bodyPr>
          <a:lstStyle/>
          <a:p>
            <a:pPr lvl="0">
              <a:spcBef>
                <a:spcPct val="0"/>
              </a:spcBef>
            </a:pPr>
            <a:r>
              <a:rPr lang="en-US" sz="3600" dirty="0" smtClean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Case Study</a:t>
            </a:r>
            <a:endParaRPr lang="en-US" sz="3600" dirty="0">
              <a:solidFill>
                <a:schemeClr val="tx2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9A5D7-388B-4900-A75F-635852662674}" type="slidenum">
              <a:rPr lang="en-US">
                <a:latin typeface="Arial" pitchFamily="34" charset="0"/>
                <a:cs typeface="Arial" pitchFamily="34" charset="0"/>
              </a:rPr>
              <a:pPr/>
              <a:t>9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684" name="Text Box 4"/>
          <p:cNvSpPr txBox="1">
            <a:spLocks noGrp="1" noChangeArrowheads="1"/>
          </p:cNvSpPr>
          <p:nvPr>
            <p:ph sz="quarter" idx="1"/>
          </p:nvPr>
        </p:nvSpPr>
        <p:spPr>
          <a:xfrm>
            <a:off x="381000" y="1295400"/>
            <a:ext cx="8610600" cy="5334000"/>
          </a:xfrm>
          <a:noFill/>
          <a:ln/>
        </p:spPr>
        <p:txBody>
          <a:bodyPr/>
          <a:lstStyle/>
          <a:p>
            <a:r>
              <a:rPr lang="en-US" sz="2400" b="0" dirty="0" smtClean="0">
                <a:latin typeface="Arial" pitchFamily="34" charset="0"/>
                <a:cs typeface="Arial" pitchFamily="34" charset="0"/>
              </a:rPr>
              <a:t>Expected per-slot estimation error vs. Expected energy consumption</a:t>
            </a:r>
          </a:p>
          <a:p>
            <a:r>
              <a:rPr lang="en-US" sz="2400" b="0" dirty="0" smtClean="0">
                <a:latin typeface="Arial" pitchFamily="34" charset="0"/>
                <a:cs typeface="Arial" pitchFamily="34" charset="0"/>
              </a:rPr>
              <a:t>Analytical 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sz="2400" b="0" dirty="0" smtClean="0"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sz="2400" b="0" dirty="0" smtClean="0"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sz="2400" b="0" dirty="0" smtClean="0"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0" dirty="0" smtClean="0">
                <a:latin typeface="Arial" pitchFamily="34" charset="0"/>
                <a:cs typeface="Arial" pitchFamily="34" charset="0"/>
              </a:rPr>
              <a:t>Error range: [0, 1-max{</a:t>
            </a:r>
            <a:r>
              <a:rPr lang="el-GR" sz="2400" b="0" dirty="0" smtClean="0">
                <a:latin typeface="Arial" pitchFamily="34" charset="0"/>
                <a:cs typeface="Arial" pitchFamily="34" charset="0"/>
              </a:rPr>
              <a:t>π</a:t>
            </a:r>
            <a:r>
              <a:rPr lang="en-US" sz="2400" b="0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2400" b="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π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b="0" dirty="0" smtClean="0">
                <a:latin typeface="Arial" pitchFamily="34" charset="0"/>
                <a:cs typeface="Arial" pitchFamily="34" charset="0"/>
              </a:rPr>
              <a:t>}]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5563" y="2535908"/>
            <a:ext cx="4070201" cy="3179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C:\Documents and Settings\Yi\Desktop\5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07652" y="2496327"/>
            <a:ext cx="4226748" cy="3191135"/>
          </a:xfrm>
          <a:prstGeom prst="rect">
            <a:avLst/>
          </a:prstGeom>
          <a:noFill/>
        </p:spPr>
      </p:pic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914400" y="381000"/>
            <a:ext cx="7467600" cy="838200"/>
          </a:xfrm>
          <a:prstGeom prst="rect">
            <a:avLst/>
          </a:prstGeom>
        </p:spPr>
        <p:txBody>
          <a:bodyPr bIns="91440" anchor="b" anchorCtr="0">
            <a:noAutofit/>
          </a:bodyPr>
          <a:lstStyle/>
          <a:p>
            <a:pPr lvl="0">
              <a:spcBef>
                <a:spcPct val="0"/>
              </a:spcBef>
            </a:pPr>
            <a:r>
              <a:rPr lang="en-US" sz="3600" dirty="0" smtClean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Result: Method 1</a:t>
            </a:r>
            <a:endParaRPr lang="en-US" sz="3600" dirty="0">
              <a:solidFill>
                <a:schemeClr val="tx2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>
          <a:xfrm>
            <a:off x="4572000" y="2057400"/>
            <a:ext cx="4114800" cy="914400"/>
          </a:xfrm>
          <a:prstGeom prst="rect">
            <a:avLst/>
          </a:prstGeom>
          <a:noFill/>
          <a:ln/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Simulation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664</TotalTime>
  <Words>734</Words>
  <Application>Microsoft Office PowerPoint</Application>
  <PresentationFormat>On-screen Show (4:3)</PresentationFormat>
  <Paragraphs>213</Paragraphs>
  <Slides>13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Equity</vt:lpstr>
      <vt:lpstr>Equation</vt:lpstr>
      <vt:lpstr>The Tradeoff between Energy Efficiency and User State Estimation Accuracy in Mobile Sensing</vt:lpstr>
      <vt:lpstr>Motivation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anrg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Tradeoff between Energy Efficiency and User State Estimation Accuracy in Mobile Sensing</dc:title>
  <dc:creator>yi</dc:creator>
  <cp:lastModifiedBy>vv</cp:lastModifiedBy>
  <cp:revision>164</cp:revision>
  <dcterms:created xsi:type="dcterms:W3CDTF">2009-10-21T21:16:41Z</dcterms:created>
  <dcterms:modified xsi:type="dcterms:W3CDTF">2009-10-26T20:03:48Z</dcterms:modified>
</cp:coreProperties>
</file>